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76" r:id="rId4"/>
    <p:sldId id="269" r:id="rId5"/>
    <p:sldId id="273" r:id="rId6"/>
    <p:sldId id="270" r:id="rId7"/>
    <p:sldId id="274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930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57769-01A7-4237-B655-13084903AF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A1D8F-847A-48B1-A6BE-B0A743980B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8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http://www.c-span.org/video/?293196-1/investment-banks-financial-crisis-directors [1hr 35mins]</a:t>
            </a:r>
          </a:p>
          <a:p>
            <a:r>
              <a:t>http://www.c-span.org/video/?293196-3/investment-banks-financial-crisis-goldman-sachs-chair-ceo</a:t>
            </a:r>
          </a:p>
          <a:p>
            <a:r>
              <a:t>https://www.youtube.com/watch?v=qyBT1nEI7Go</a:t>
            </a:r>
          </a:p>
          <a:p>
            <a:r>
              <a:t>http://www.c-span.org/video/?c4536823/collins</a:t>
            </a:r>
          </a:p>
        </p:txBody>
      </p:sp>
    </p:spTree>
    <p:extLst>
      <p:ext uri="{BB962C8B-B14F-4D97-AF65-F5344CB8AC3E}">
        <p14:creationId xmlns:p14="http://schemas.microsoft.com/office/powerpoint/2010/main" val="180138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https://www.youtube.com/watch?v=ccjZEvBGOuk</a:t>
            </a:r>
          </a:p>
          <a:p>
            <a:r>
              <a:t>https://youtu.be/ccjZEvBGOuk?t=46s</a:t>
            </a:r>
          </a:p>
          <a:p>
            <a:r>
              <a:t>http://www.youtube.com/v/ccjZEvBGOuk?version=3&amp;start=46&amp;end=50&amp;autoplay=1&amp;hl=en_US&amp;rel=0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51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3A9D-418A-4F99-A069-032EF3E96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0F2D9-C510-4DC0-848A-16C776FB9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2F659-C4A1-4A6B-BCF4-5BA81E27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95BCF-1BD8-413E-842A-730C2E02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ED174-77E3-405A-8FFE-8AC774C7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5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60E3-8AF1-410F-8E62-88BD1B6B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69C08-6B60-4A82-89E3-D6D813D0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216EC-00A9-426E-A567-145C6B66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BEC1-E165-411A-A977-89AD01BE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8AD5C-9E14-4829-A2A0-26FD96B1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17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4FE30-162A-4851-8B84-CEF66BB73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2C979-AFDF-497C-BD7E-B08F2A3E4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4F434-A67C-47E5-8E78-2905AF7F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4BD46-AE9A-499A-BC32-520C57B0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A4AC5-0B93-4F0F-9A6F-6D6500DC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05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189" algn="ctr">
              <a:buSzTx/>
              <a:buNone/>
            </a:lvl2pPr>
            <a:lvl3pPr marL="0" indent="914377" algn="ctr">
              <a:buSzTx/>
              <a:buNone/>
            </a:lvl3pPr>
            <a:lvl4pPr marL="0" indent="1371566" algn="ctr">
              <a:buSzTx/>
              <a:buNone/>
            </a:lvl4pPr>
            <a:lvl5pPr marL="0" indent="1828754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7841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9578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722314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189">
              <a:spcBef>
                <a:spcPts val="400"/>
              </a:spcBef>
              <a:buSzTx/>
              <a:buNone/>
              <a:defRPr sz="2000"/>
            </a:lvl2pPr>
            <a:lvl3pPr marL="0" indent="914377">
              <a:spcBef>
                <a:spcPts val="400"/>
              </a:spcBef>
              <a:buSzTx/>
              <a:buNone/>
              <a:defRPr sz="2000"/>
            </a:lvl3pPr>
            <a:lvl4pPr marL="0" indent="1371566">
              <a:spcBef>
                <a:spcPts val="400"/>
              </a:spcBef>
              <a:buSzTx/>
              <a:buNone/>
              <a:defRPr sz="2000"/>
            </a:lvl4pPr>
            <a:lvl5pPr marL="0" indent="1828754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307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55" indent="-333366">
              <a:spcBef>
                <a:spcPts val="600"/>
              </a:spcBef>
              <a:defRPr sz="2800"/>
            </a:lvl2pPr>
            <a:lvl3pPr marL="1234408" indent="-320031">
              <a:spcBef>
                <a:spcPts val="600"/>
              </a:spcBef>
              <a:defRPr sz="2800"/>
            </a:lvl3pPr>
            <a:lvl4pPr marL="1727157" indent="-355591">
              <a:spcBef>
                <a:spcPts val="600"/>
              </a:spcBef>
              <a:defRPr sz="2800"/>
            </a:lvl4pPr>
            <a:lvl5pPr marL="2184345" indent="-355591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61734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189">
              <a:spcBef>
                <a:spcPts val="500"/>
              </a:spcBef>
              <a:buSzTx/>
              <a:buNone/>
              <a:defRPr sz="2400" b="1"/>
            </a:lvl2pPr>
            <a:lvl3pPr marL="0" indent="914377">
              <a:spcBef>
                <a:spcPts val="500"/>
              </a:spcBef>
              <a:buSzTx/>
              <a:buNone/>
              <a:defRPr sz="2400" b="1"/>
            </a:lvl3pPr>
            <a:lvl4pPr marL="0" indent="1371566">
              <a:spcBef>
                <a:spcPts val="500"/>
              </a:spcBef>
              <a:buSzTx/>
              <a:buNone/>
              <a:defRPr sz="2400" b="1"/>
            </a:lvl4pPr>
            <a:lvl5pPr marL="0" indent="1828754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4645027" y="1535112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2472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6283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7703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3"/>
          </p:nvPr>
        </p:nvSpPr>
        <p:spPr>
          <a:xfrm>
            <a:off x="457201" y="1435103"/>
            <a:ext cx="3008315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4444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F59B-09A2-4285-9FB6-00DE48B2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192E0-BCF2-46BB-8406-D65B3ECEA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F90B-424C-4658-B207-4A3462C2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B24E-47B0-430F-97D1-BD7B4E3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E8108-89BD-479A-A8C9-43C45F04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30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pic" sz="half" idx="13"/>
          </p:nvPr>
        </p:nvSpPr>
        <p:spPr>
          <a:xfrm>
            <a:off x="1792290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1792290" y="5367341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189">
              <a:spcBef>
                <a:spcPts val="300"/>
              </a:spcBef>
              <a:buSzTx/>
              <a:buNone/>
              <a:defRPr sz="1400"/>
            </a:lvl2pPr>
            <a:lvl3pPr marL="0" indent="914377">
              <a:spcBef>
                <a:spcPts val="300"/>
              </a:spcBef>
              <a:buSzTx/>
              <a:buNone/>
              <a:defRPr sz="1400"/>
            </a:lvl3pPr>
            <a:lvl4pPr marL="0" indent="1371566">
              <a:spcBef>
                <a:spcPts val="300"/>
              </a:spcBef>
              <a:buSzTx/>
              <a:buNone/>
              <a:defRPr sz="1400"/>
            </a:lvl4pPr>
            <a:lvl5pPr marL="0" indent="1828754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57177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76184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94856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3739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69595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8665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97185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08115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75415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5110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9A4D-1882-4A37-AA7C-08632F9D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21ACE-EF5C-471C-8BB3-D49836EE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E4C09-2D8B-483C-84F7-72256020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39B-D8E1-4672-8D6B-B9DF7DD5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0EB99-B3C8-4B37-8633-BE98BA2B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97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33843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58880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90860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5034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43E7-608E-4E2C-97FB-73F376C5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D6A25-88D7-41E4-BFDD-C7143F18A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1AD93-C683-4D8E-B137-A3EB1BF0C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3F15A-85BA-43B9-AE7C-7B4C2B64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89A2E-E7F1-4D1E-BEDC-A954509A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79860-AFBD-49B0-AC1A-6507E92E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5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FD17-E1C7-420E-B59D-A15EC17B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E3C89-1930-42F0-A4EC-8CB739AF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B656B-8E42-401E-A2B3-6D247B0DE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038A4-1723-4DF0-8B04-3C63C22B2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2B52B-ABA4-41B7-A358-7AFF18F07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A752AC-B62E-4DAF-A169-E4865F47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9BD84-F06D-4402-A137-2F756A63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316E0-52B3-44C7-B14A-351A0D16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9713-CFB2-4B1D-A1A3-BBC91A07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A912C-9E14-44C0-89E4-C7101D49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3A5E5-63FB-4FD5-B932-B3AF8ACC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F15A2-4CFB-4D22-80BB-1E0AE20B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26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C53B8-D805-42B2-BBCF-DA206983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F1AB28-C47D-4E6B-A142-45D9D840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343E5-6E80-4D40-AB29-1D14FCC6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7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BB11-3DE5-4A99-BCBD-6020052A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D6E7-5C3A-4E35-B4E6-0F3D9B7C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B69B2-C473-475E-AAEA-C5AABFA2F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5B8A5-1DB8-4656-831B-0EA902E1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4CA0A-0A7C-4BA5-A8DA-10E974F9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36982-3D0C-4F4E-AEA1-A4289E2B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2A80-A887-4DCD-81E0-D4C0AB2A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93692-0455-4AE4-AF9F-89BDAE7A8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A008B-AE9B-4494-BA51-45E05D797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A958D-42F9-4EFC-A726-2BB55B19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39159-2B53-4C0F-BC4C-9234A535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286FC-082F-408B-904D-99AF4491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44CDA-C009-4B2A-BB01-BD4B734C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2A07A-9930-4F93-A63A-9F33EB598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C906-2EE4-49D0-99D0-DA01CBA81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4EAD-F658-41F8-BED4-2BC72F7B45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CAF9-FA7B-4B02-BA6F-4C451C7E3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8ABE-CA78-4BFA-9F65-B521F4176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B5E8-6475-4242-AEAD-59BB02D33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5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1800"/>
          </a:p>
        </p:txBody>
      </p:sp>
      <p:sp>
        <p:nvSpPr>
          <p:cNvPr id="3" name="Shape 3"/>
          <p:cNvSpPr/>
          <p:nvPr/>
        </p:nvSpPr>
        <p:spPr>
          <a:xfrm>
            <a:off x="0" y="914400"/>
            <a:ext cx="9144000" cy="30480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1800"/>
          </a:p>
        </p:txBody>
      </p:sp>
      <p:pic>
        <p:nvPicPr>
          <p:cNvPr id="4" name="image1.png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7366000" y="228600"/>
            <a:ext cx="1549400" cy="5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193168" y="6217854"/>
            <a:ext cx="36003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4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1pPr>
      <a:lvl2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2pPr>
      <a:lvl3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3pPr>
      <a:lvl4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4pPr>
      <a:lvl5pPr marL="0" marR="0" indent="0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5pPr>
      <a:lvl6pPr marL="0" marR="0" indent="457189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6pPr>
      <a:lvl7pPr marL="0" marR="0" indent="914377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7pPr>
      <a:lvl8pPr marL="0" marR="0" indent="1371566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8pPr>
      <a:lvl9pPr marL="0" marR="0" indent="1828754" algn="ct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9pPr>
    </p:titleStyle>
    <p:bodyStyle>
      <a:lvl1pPr marL="342891" marR="0" indent="-34289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1pPr>
      <a:lvl2pPr marL="783751" marR="0" indent="-326563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2pPr>
      <a:lvl3pPr marL="1219170" marR="0" indent="-304792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3pPr>
      <a:lvl4pPr marL="1737317" marR="0" indent="-36575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4pPr>
      <a:lvl5pPr marL="2194505" marR="0" indent="-36575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5pPr>
      <a:lvl6pPr marL="2651694" marR="0" indent="-36575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6pPr>
      <a:lvl7pPr marL="3108882" marR="0" indent="-365751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7pPr>
      <a:lvl8pPr marL="3566070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8pPr>
      <a:lvl9pPr marL="4023258" marR="0" indent="-36575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18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377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566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754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5943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131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32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50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33333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914400"/>
            <a:ext cx="9144000" cy="304800"/>
          </a:xfrm>
          <a:prstGeom prst="rect">
            <a:avLst/>
          </a:pr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pic>
        <p:nvPicPr>
          <p:cNvPr id="4" name="image1.png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7366000" y="228600"/>
            <a:ext cx="1549400" cy="5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59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C8D1-8958-459D-878E-A5B7E583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7304"/>
            <a:ext cx="8229600" cy="5107587"/>
          </a:xfrm>
        </p:spPr>
        <p:txBody>
          <a:bodyPr>
            <a:normAutofit/>
          </a:bodyPr>
          <a:lstStyle/>
          <a:p>
            <a:b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Fiduciary Duties for Investors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John Kay </a:t>
            </a:r>
            <a:b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European Investors Association Autumn Event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13 September 2018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594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subTitle" sz="quarter" idx="1"/>
          </p:nvPr>
        </p:nvSpPr>
        <p:spPr>
          <a:xfrm>
            <a:off x="4930815" y="1135655"/>
            <a:ext cx="4105685" cy="41424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521195">
              <a:spcBef>
                <a:spcPts val="100"/>
              </a:spcBef>
              <a:defRPr sz="684" i="1">
                <a:latin typeface="Calibri"/>
                <a:ea typeface="Calibri"/>
                <a:cs typeface="Calibri"/>
                <a:sym typeface="Calibri"/>
              </a:defRPr>
            </a:pPr>
            <a:r>
              <a:rPr sz="1350" dirty="0"/>
              <a:t>Sen. Collins: Did you consider yourself to have a duty to act in the best interest of your clients?</a:t>
            </a:r>
          </a:p>
          <a:p>
            <a:pPr algn="l" defTabSz="521195">
              <a:spcBef>
                <a:spcPts val="400"/>
              </a:spcBef>
              <a:defRPr sz="684">
                <a:latin typeface="Calibri"/>
                <a:ea typeface="Calibri"/>
                <a:cs typeface="Calibri"/>
                <a:sym typeface="Calibri"/>
              </a:defRPr>
            </a:pPr>
            <a:endParaRPr sz="1350" dirty="0"/>
          </a:p>
          <a:p>
            <a:pPr algn="l" defTabSz="521195">
              <a:spcBef>
                <a:spcPts val="100"/>
              </a:spcBef>
              <a:defRPr sz="684" i="1">
                <a:latin typeface="Calibri"/>
                <a:ea typeface="Calibri"/>
                <a:cs typeface="Calibri"/>
                <a:sym typeface="Calibri"/>
              </a:defRPr>
            </a:pPr>
            <a:r>
              <a:rPr sz="1350" dirty="0"/>
              <a:t>Mr Sparks: I had a duty to act in a very straightforward way, in a very open way with my clients. Technically, with respect to investment advice, we were a market maker in that regard. But with respect to being a prudent and a responsible participant in that market, we do have a duty to do that.</a:t>
            </a:r>
          </a:p>
          <a:p>
            <a:pPr algn="l" defTabSz="521195">
              <a:spcBef>
                <a:spcPts val="400"/>
              </a:spcBef>
              <a:defRPr sz="684">
                <a:latin typeface="Calibri"/>
                <a:ea typeface="Calibri"/>
                <a:cs typeface="Calibri"/>
                <a:sym typeface="Calibri"/>
              </a:defRPr>
            </a:pPr>
            <a:endParaRPr sz="1350" dirty="0"/>
          </a:p>
          <a:p>
            <a:pPr algn="l" defTabSz="521195">
              <a:spcBef>
                <a:spcPts val="100"/>
              </a:spcBef>
              <a:defRPr sz="684" i="1">
                <a:latin typeface="Calibri"/>
                <a:ea typeface="Calibri"/>
                <a:cs typeface="Calibri"/>
                <a:sym typeface="Calibri"/>
              </a:defRPr>
            </a:pPr>
            <a:r>
              <a:rPr sz="1350" dirty="0"/>
              <a:t>Sen. Collins: … did the firm expect you to act in the best interests of your clients as opposed to acting in the best interests of the firm?</a:t>
            </a:r>
          </a:p>
          <a:p>
            <a:pPr algn="l" defTabSz="521195">
              <a:spcBef>
                <a:spcPts val="400"/>
              </a:spcBef>
              <a:defRPr sz="684">
                <a:latin typeface="Calibri"/>
                <a:ea typeface="Calibri"/>
                <a:cs typeface="Calibri"/>
                <a:sym typeface="Calibri"/>
              </a:defRPr>
            </a:pPr>
            <a:endParaRPr sz="1350" dirty="0"/>
          </a:p>
          <a:p>
            <a:pPr algn="l" defTabSz="521195">
              <a:spcBef>
                <a:spcPts val="100"/>
              </a:spcBef>
              <a:defRPr sz="684" i="1">
                <a:latin typeface="Calibri"/>
                <a:ea typeface="Calibri"/>
                <a:cs typeface="Calibri"/>
                <a:sym typeface="Calibri"/>
              </a:defRPr>
            </a:pPr>
            <a:r>
              <a:rPr sz="1350" dirty="0"/>
              <a:t>Mr Sparks: Well, when I was at Goldman Sachs, clients are very important and were very important and so …</a:t>
            </a:r>
          </a:p>
          <a:p>
            <a:pPr algn="l" defTabSz="521195">
              <a:spcBef>
                <a:spcPts val="400"/>
              </a:spcBef>
              <a:defRPr sz="684">
                <a:latin typeface="Calibri"/>
                <a:ea typeface="Calibri"/>
                <a:cs typeface="Calibri"/>
                <a:sym typeface="Calibri"/>
              </a:defRPr>
            </a:pPr>
            <a:endParaRPr sz="1350" dirty="0"/>
          </a:p>
          <a:p>
            <a:pPr algn="l" defTabSz="521195">
              <a:spcBef>
                <a:spcPts val="100"/>
              </a:spcBef>
              <a:defRPr sz="684" i="1">
                <a:latin typeface="Calibri"/>
                <a:ea typeface="Calibri"/>
                <a:cs typeface="Calibri"/>
                <a:sym typeface="Calibri"/>
              </a:defRPr>
            </a:pPr>
            <a:r>
              <a:rPr sz="1350" dirty="0"/>
              <a:t>Sen. Collins: Could you give me a yes or no to whether or not you have a duty to act in the best interests of your clients?</a:t>
            </a:r>
          </a:p>
          <a:p>
            <a:pPr algn="l" defTabSz="521195">
              <a:spcBef>
                <a:spcPts val="400"/>
              </a:spcBef>
              <a:defRPr sz="684">
                <a:latin typeface="Calibri"/>
                <a:ea typeface="Calibri"/>
                <a:cs typeface="Calibri"/>
                <a:sym typeface="Calibri"/>
              </a:defRPr>
            </a:pPr>
            <a:endParaRPr sz="1350" dirty="0"/>
          </a:p>
          <a:p>
            <a:pPr algn="l" defTabSz="521195">
              <a:spcBef>
                <a:spcPts val="100"/>
              </a:spcBef>
              <a:defRPr sz="684" i="1">
                <a:latin typeface="Calibri"/>
                <a:ea typeface="Calibri"/>
                <a:cs typeface="Calibri"/>
                <a:sym typeface="Calibri"/>
              </a:defRPr>
            </a:pPr>
            <a:r>
              <a:rPr sz="1350" dirty="0"/>
              <a:t>Mr Sparks: … believe we have a duty to serve our clients well.</a:t>
            </a:r>
            <a:r>
              <a:rPr lang="en-GB" sz="1350" dirty="0"/>
              <a:t>  </a:t>
            </a:r>
          </a:p>
          <a:p>
            <a:pPr algn="r" defTabSz="521195">
              <a:spcBef>
                <a:spcPts val="100"/>
              </a:spcBef>
              <a:defRPr sz="684" i="1">
                <a:latin typeface="Calibri"/>
                <a:ea typeface="Calibri"/>
                <a:cs typeface="Calibri"/>
                <a:sym typeface="Calibri"/>
              </a:defRPr>
            </a:pPr>
            <a:r>
              <a:rPr sz="1350" dirty="0"/>
              <a:t>Congressional testimony, 27 April 2010, with</a:t>
            </a:r>
            <a:r>
              <a:rPr lang="en-GB" sz="1350" dirty="0"/>
              <a:t> </a:t>
            </a:r>
            <a:r>
              <a:rPr sz="1350" dirty="0"/>
              <a:t>Senator S.M. Collins (R, Maine) and D.L. Sparks,</a:t>
            </a:r>
            <a:r>
              <a:rPr lang="en-GB" sz="1350" dirty="0"/>
              <a:t> </a:t>
            </a:r>
            <a:r>
              <a:rPr sz="1350" dirty="0"/>
              <a:t>former partner and head of mortgage department, Goldman Sachs</a:t>
            </a:r>
          </a:p>
        </p:txBody>
      </p:sp>
      <p:pic>
        <p:nvPicPr>
          <p:cNvPr id="192" name="media2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7500" y="1967697"/>
            <a:ext cx="4626546" cy="3557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4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9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F38C-CD6F-496F-A76F-191995C8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investment chain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AC48E-0DD3-474B-A718-007B19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083729">
            <a:off x="-20885" y="1604597"/>
            <a:ext cx="3274054" cy="619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CUSTODIANS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DA459-6F8C-476A-AF42-B0E1DC423CEA}"/>
              </a:ext>
            </a:extLst>
          </p:cNvPr>
          <p:cNvSpPr txBox="1"/>
          <p:nvPr/>
        </p:nvSpPr>
        <p:spPr>
          <a:xfrm rot="295799">
            <a:off x="6279163" y="1500947"/>
            <a:ext cx="210869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imes"/>
              </a:rPr>
              <a:t>NOMINEES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A5261-50F8-40F7-8F73-55962AD9D6E4}"/>
              </a:ext>
            </a:extLst>
          </p:cNvPr>
          <p:cNvSpPr txBox="1"/>
          <p:nvPr/>
        </p:nvSpPr>
        <p:spPr>
          <a:xfrm>
            <a:off x="3038353" y="2166828"/>
            <a:ext cx="322222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imes"/>
              </a:rPr>
              <a:t>ASSET MANAGERS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AC225-E7BD-4605-97ED-8A08246B8871}"/>
              </a:ext>
            </a:extLst>
          </p:cNvPr>
          <p:cNvSpPr txBox="1"/>
          <p:nvPr/>
        </p:nvSpPr>
        <p:spPr>
          <a:xfrm rot="935997">
            <a:off x="6102486" y="3429747"/>
            <a:ext cx="28492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imes"/>
              </a:rPr>
              <a:t>ASSET HOLDERS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7EF04-AB4C-40DA-9A9C-379BA5687F5B}"/>
              </a:ext>
            </a:extLst>
          </p:cNvPr>
          <p:cNvSpPr txBox="1"/>
          <p:nvPr/>
        </p:nvSpPr>
        <p:spPr>
          <a:xfrm rot="21416376">
            <a:off x="830887" y="3508621"/>
            <a:ext cx="429918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imes"/>
              </a:rPr>
              <a:t>FUND OF FUND MANAGERS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Time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BE4A1-6A3B-40B6-BB6D-DA468BC276EE}"/>
              </a:ext>
            </a:extLst>
          </p:cNvPr>
          <p:cNvSpPr txBox="1"/>
          <p:nvPr/>
        </p:nvSpPr>
        <p:spPr>
          <a:xfrm rot="21382523">
            <a:off x="1261641" y="5613263"/>
            <a:ext cx="231493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imes"/>
              </a:rPr>
              <a:t>PLATFORMS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C27FD-E042-4494-AAA6-7CDC807EF52B}"/>
              </a:ext>
            </a:extLst>
          </p:cNvPr>
          <p:cNvSpPr txBox="1"/>
          <p:nvPr/>
        </p:nvSpPr>
        <p:spPr>
          <a:xfrm>
            <a:off x="3686507" y="4616077"/>
            <a:ext cx="340281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imes"/>
              </a:rPr>
              <a:t>FINANCIAL ADVISERS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04870-2B1B-4DAB-938C-C7CAA86D8784}"/>
              </a:ext>
            </a:extLst>
          </p:cNvPr>
          <p:cNvSpPr txBox="1"/>
          <p:nvPr/>
        </p:nvSpPr>
        <p:spPr>
          <a:xfrm>
            <a:off x="5611531" y="5947523"/>
            <a:ext cx="229178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Times"/>
              </a:rPr>
              <a:t>BROKERS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742832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ubTitle" sz="quarter" idx="1"/>
          </p:nvPr>
        </p:nvSpPr>
        <p:spPr>
          <a:xfrm>
            <a:off x="5220072" y="1844824"/>
            <a:ext cx="3168353" cy="17526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defTabSz="512063">
              <a:spcBef>
                <a:spcPts val="200"/>
              </a:spcBef>
              <a:defRPr sz="896" i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Sen. C. Levin (D, Michigan)</a:t>
            </a:r>
            <a:r>
              <a:rPr sz="1600" i="0" dirty="0"/>
              <a:t>: When you heard that your employees in these emails and looking at these deals said ‘God, what a shitty deal’, ‘God, what a piece of crap’, when you hear your own employees or read about these in emails, do you feel anything?</a:t>
            </a:r>
          </a:p>
          <a:p>
            <a:pPr algn="r" defTabSz="512063">
              <a:spcBef>
                <a:spcPts val="400"/>
              </a:spcBef>
              <a:defRPr sz="896">
                <a:latin typeface="Calibri"/>
                <a:ea typeface="Calibri"/>
                <a:cs typeface="Calibri"/>
                <a:sym typeface="Calibri"/>
              </a:defRPr>
            </a:pPr>
            <a:endParaRPr sz="1600" i="0" dirty="0"/>
          </a:p>
          <a:p>
            <a:pPr algn="r" defTabSz="512063">
              <a:spcBef>
                <a:spcPts val="200"/>
              </a:spcBef>
              <a:defRPr sz="896" i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Mr D.A.Viniar (CFO, Goldman Sachs): </a:t>
            </a:r>
            <a:r>
              <a:rPr sz="1600" i="0" dirty="0"/>
              <a:t>I think that is very unfortunate to have on email.</a:t>
            </a:r>
          </a:p>
          <a:p>
            <a:pPr algn="r" defTabSz="512063">
              <a:spcBef>
                <a:spcPts val="400"/>
              </a:spcBef>
              <a:defRPr sz="896">
                <a:latin typeface="Calibri"/>
                <a:ea typeface="Calibri"/>
                <a:cs typeface="Calibri"/>
                <a:sym typeface="Calibri"/>
              </a:defRPr>
            </a:pPr>
            <a:endParaRPr sz="1600" i="0" dirty="0"/>
          </a:p>
          <a:p>
            <a:pPr algn="r" defTabSz="512063">
              <a:spcBef>
                <a:spcPts val="200"/>
              </a:spcBef>
              <a:defRPr sz="896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US Senate, </a:t>
            </a:r>
            <a:r>
              <a:rPr lang="en-GB" sz="1600" dirty="0"/>
              <a:t>P</a:t>
            </a:r>
            <a:r>
              <a:rPr sz="1600" dirty="0" err="1"/>
              <a:t>ermanent</a:t>
            </a:r>
            <a:r>
              <a:rPr sz="1600" dirty="0"/>
              <a:t> </a:t>
            </a:r>
            <a:r>
              <a:rPr lang="en-GB" sz="1600" dirty="0"/>
              <a:t>S</a:t>
            </a:r>
            <a:r>
              <a:rPr sz="1600" dirty="0" err="1"/>
              <a:t>ubcommittee</a:t>
            </a:r>
            <a:r>
              <a:rPr sz="1600" dirty="0"/>
              <a:t> on </a:t>
            </a:r>
            <a:r>
              <a:rPr lang="en-GB" sz="1600" dirty="0"/>
              <a:t>I</a:t>
            </a:r>
            <a:r>
              <a:rPr sz="1600" dirty="0" err="1"/>
              <a:t>nvestigations</a:t>
            </a:r>
            <a:r>
              <a:rPr sz="1600" dirty="0"/>
              <a:t>, </a:t>
            </a:r>
          </a:p>
          <a:p>
            <a:pPr algn="r" defTabSz="512063">
              <a:spcBef>
                <a:spcPts val="200"/>
              </a:spcBef>
              <a:defRPr sz="896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27 April 2010</a:t>
            </a:r>
          </a:p>
        </p:txBody>
      </p:sp>
      <p:pic>
        <p:nvPicPr>
          <p:cNvPr id="197" name="media3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527" y="1844824"/>
            <a:ext cx="4572001" cy="342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1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9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5CB1-E48E-47BF-B2E7-91197AAC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the asset owner?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64A2B-A604-4E07-9FFB-435D19F41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44"/>
            <a:ext cx="8229600" cy="516571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beneficiary with economic interest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name on the share register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person who decides to buy and sell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person who casts vote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asset owner?/holder? </a:t>
            </a:r>
          </a:p>
        </p:txBody>
      </p:sp>
    </p:spTree>
    <p:extLst>
      <p:ext uri="{BB962C8B-B14F-4D97-AF65-F5344CB8AC3E}">
        <p14:creationId xmlns:p14="http://schemas.microsoft.com/office/powerpoint/2010/main" val="9563413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8CD5-00D9-4779-A8D0-C8A8DEDA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55" y="160332"/>
            <a:ext cx="8229600" cy="1143001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fiduciary relationships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E244F-3E70-4FA1-8879-5DA1DD4F4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855" y="1620457"/>
            <a:ext cx="8895145" cy="4822298"/>
          </a:xfrm>
        </p:spPr>
        <p:txBody>
          <a:bodyPr anchor="ctr"/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trustee and the beneficiary</a:t>
            </a:r>
          </a:p>
          <a:p>
            <a:pPr marL="0" indent="0">
              <a:buNone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asset holder and the investment manager</a:t>
            </a:r>
          </a:p>
          <a:p>
            <a:pPr marL="0" indent="0">
              <a:buNone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The company director (executive) and the company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209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subTitle" sz="quarter" idx="1"/>
          </p:nvPr>
        </p:nvSpPr>
        <p:spPr>
          <a:xfrm>
            <a:off x="4932040" y="1844824"/>
            <a:ext cx="3880521" cy="17526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393192">
              <a:spcBef>
                <a:spcPts val="1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Captain Renault</a:t>
            </a:r>
            <a:r>
              <a:rPr sz="1600" i="0" dirty="0"/>
              <a:t>: I’m shocked, shocked to find that gambling</a:t>
            </a:r>
          </a:p>
          <a:p>
            <a:pPr algn="l" defTabSz="393192">
              <a:spcBef>
                <a:spcPts val="100"/>
              </a:spcBef>
              <a:defRPr sz="688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is going on in here!</a:t>
            </a:r>
          </a:p>
          <a:p>
            <a:pPr algn="l" defTabSz="393192">
              <a:spcBef>
                <a:spcPts val="3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endParaRPr sz="1600" dirty="0"/>
          </a:p>
          <a:p>
            <a:pPr algn="l" defTabSz="393192">
              <a:spcBef>
                <a:spcPts val="1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[a croupier hands Renault a pile of money]</a:t>
            </a:r>
          </a:p>
          <a:p>
            <a:pPr algn="l" defTabSz="393192">
              <a:spcBef>
                <a:spcPts val="3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endParaRPr sz="1600" dirty="0"/>
          </a:p>
          <a:p>
            <a:pPr algn="l" defTabSz="393192">
              <a:spcBef>
                <a:spcPts val="1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Croupier</a:t>
            </a:r>
            <a:r>
              <a:rPr sz="1600" i="0" dirty="0"/>
              <a:t>: Your winnings, sir.</a:t>
            </a:r>
          </a:p>
          <a:p>
            <a:pPr algn="l" defTabSz="393192">
              <a:spcBef>
                <a:spcPts val="3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endParaRPr sz="1600" i="0" dirty="0"/>
          </a:p>
          <a:p>
            <a:pPr algn="l" defTabSz="393192">
              <a:spcBef>
                <a:spcPts val="1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Captain Renault</a:t>
            </a:r>
            <a:r>
              <a:rPr sz="1600" i="0" dirty="0"/>
              <a:t>: </a:t>
            </a:r>
            <a:r>
              <a:rPr sz="1600" dirty="0"/>
              <a:t>[sotto voce] </a:t>
            </a:r>
            <a:r>
              <a:rPr sz="1600" i="0" dirty="0"/>
              <a:t>Oh, thank you very much.</a:t>
            </a:r>
          </a:p>
          <a:p>
            <a:pPr algn="l" defTabSz="393192">
              <a:spcBef>
                <a:spcPts val="1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[aloud]</a:t>
            </a:r>
          </a:p>
          <a:p>
            <a:pPr algn="l" defTabSz="393192">
              <a:spcBef>
                <a:spcPts val="1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Captain Renault</a:t>
            </a:r>
            <a:r>
              <a:rPr sz="1600" i="0" dirty="0"/>
              <a:t>: Everybody out at once!</a:t>
            </a:r>
          </a:p>
          <a:p>
            <a:pPr algn="r" defTabSz="393192">
              <a:spcBef>
                <a:spcPts val="3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endParaRPr sz="1600" i="0" dirty="0"/>
          </a:p>
          <a:p>
            <a:pPr algn="r" defTabSz="393192">
              <a:spcBef>
                <a:spcPts val="100"/>
              </a:spcBef>
              <a:defRPr sz="688" i="1">
                <a:latin typeface="Calibri"/>
                <a:ea typeface="Calibri"/>
                <a:cs typeface="Calibri"/>
                <a:sym typeface="Calibri"/>
              </a:defRPr>
            </a:pPr>
            <a:r>
              <a:rPr sz="1600" dirty="0"/>
              <a:t>Casablanca </a:t>
            </a:r>
            <a:r>
              <a:rPr sz="1600" i="0" dirty="0"/>
              <a:t>(1942), Warner Bros</a:t>
            </a:r>
          </a:p>
        </p:txBody>
      </p:sp>
      <p:pic>
        <p:nvPicPr>
          <p:cNvPr id="194" name="media1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79511" y="1844824"/>
            <a:ext cx="4233612" cy="3175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4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9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Design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 Design">
      <a:majorFont>
        <a:latin typeface="Times"/>
        <a:ea typeface="Times"/>
        <a:cs typeface="Times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578</Words>
  <Application>Microsoft Office PowerPoint</Application>
  <PresentationFormat>On-screen Show (4:3)</PresentationFormat>
  <Paragraphs>59</Paragraphs>
  <Slides>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Verdana</vt:lpstr>
      <vt:lpstr>Office Theme</vt:lpstr>
      <vt:lpstr>Default Design</vt:lpstr>
      <vt:lpstr>1_Default Design</vt:lpstr>
      <vt:lpstr> Fiduciary Duties for Investors  John Kay     European Investors Association Autumn Event 13 September 2018</vt:lpstr>
      <vt:lpstr>PowerPoint Presentation</vt:lpstr>
      <vt:lpstr>The investment chain </vt:lpstr>
      <vt:lpstr>PowerPoint Presentation</vt:lpstr>
      <vt:lpstr>Who is the asset owner?</vt:lpstr>
      <vt:lpstr>Three key fiduciary relationships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Kay</dc:creator>
  <cp:lastModifiedBy>John Kay</cp:lastModifiedBy>
  <cp:revision>12</cp:revision>
  <dcterms:created xsi:type="dcterms:W3CDTF">2018-09-12T08:01:00Z</dcterms:created>
  <dcterms:modified xsi:type="dcterms:W3CDTF">2018-09-12T09:47:23Z</dcterms:modified>
</cp:coreProperties>
</file>